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4"/>
  </p:notesMasterIdLst>
  <p:handoutMasterIdLst>
    <p:handoutMasterId r:id="rId4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9" r:id="rId18"/>
    <p:sldId id="270" r:id="rId19"/>
    <p:sldId id="271" r:id="rId20"/>
    <p:sldId id="272" r:id="rId21"/>
    <p:sldId id="273" r:id="rId22"/>
    <p:sldId id="274" r:id="rId23"/>
    <p:sldId id="286" r:id="rId24"/>
    <p:sldId id="294" r:id="rId25"/>
    <p:sldId id="293" r:id="rId26"/>
    <p:sldId id="285" r:id="rId27"/>
    <p:sldId id="275" r:id="rId28"/>
    <p:sldId id="276" r:id="rId29"/>
    <p:sldId id="277" r:id="rId30"/>
    <p:sldId id="278" r:id="rId31"/>
    <p:sldId id="279" r:id="rId32"/>
    <p:sldId id="280" r:id="rId33"/>
    <p:sldId id="287" r:id="rId34"/>
    <p:sldId id="290" r:id="rId35"/>
    <p:sldId id="291" r:id="rId36"/>
    <p:sldId id="289" r:id="rId37"/>
    <p:sldId id="288" r:id="rId38"/>
    <p:sldId id="281" r:id="rId39"/>
    <p:sldId id="292" r:id="rId40"/>
    <p:sldId id="284" r:id="rId41"/>
    <p:sldId id="282" r:id="rId42"/>
    <p:sldId id="283" r:id="rId4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93624" autoAdjust="0"/>
  </p:normalViewPr>
  <p:slideViewPr>
    <p:cSldViewPr snapToGrid="0">
      <p:cViewPr varScale="1">
        <p:scale>
          <a:sx n="71" d="100"/>
          <a:sy n="71" d="100"/>
        </p:scale>
        <p:origin x="-680"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13/01/16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13/01/16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0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sz="4000"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sz="4000" dirty="0" err="1" smtClean="0">
                <a:latin typeface="Courier New" panose="02070309020205020404" pitchFamily="49" charset="0"/>
                <a:cs typeface="Courier New" panose="02070309020205020404" pitchFamily="49" charset="0"/>
              </a:rPr>
              <a:t>loadbalancer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a:t>
            </a:r>
            <a:r>
              <a:rPr lang="en-US" dirty="0" err="1" smtClean="0">
                <a:latin typeface="Courier New" panose="02070309020205020404" pitchFamily="49" charset="0"/>
                <a:cs typeface="Courier New" panose="02070309020205020404" pitchFamily="49" charset="0"/>
              </a:rPr>
              <a:t>loadbalancer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loadbalancer</a:t>
            </a:r>
            <a:r>
              <a:rPr lang="en-US" dirty="0" smtClean="0"/>
              <a:t> role to node3</a:t>
            </a:r>
            <a:endParaRPr lang="en-US" dirty="0"/>
          </a:p>
        </p:txBody>
      </p:sp>
      <p:sp>
        <p:nvSpPr>
          <p:cNvPr id="4" name="Text Placeholder 3"/>
          <p:cNvSpPr>
            <a:spLocks noGrp="1"/>
          </p:cNvSpPr>
          <p:nvPr>
            <p:ph type="body" sz="quarter" idx="11"/>
          </p:nvPr>
        </p:nvSpPr>
        <p:spPr/>
        <p:txBody>
          <a:bodyPr/>
          <a:lstStyle/>
          <a:p>
            <a:r>
              <a:rPr lang="en-US" sz="3600" dirty="0">
                <a:latin typeface="Courier New" panose="02070309020205020404" pitchFamily="49" charset="0"/>
                <a:cs typeface="Courier New" panose="02070309020205020404" pitchFamily="49" charset="0"/>
              </a:rPr>
              <a:t>$ knife node run_list set </a:t>
            </a:r>
            <a:r>
              <a:rPr lang="en-US" sz="3600" dirty="0" smtClean="0">
                <a:latin typeface="Courier New" panose="02070309020205020404" pitchFamily="49" charset="0"/>
                <a:cs typeface="Courier New" panose="02070309020205020404" pitchFamily="49" charset="0"/>
              </a:rPr>
              <a:t>node3 </a:t>
            </a:r>
            <a:r>
              <a:rPr lang="en-US" sz="3600" dirty="0">
                <a:latin typeface="Courier New" panose="02070309020205020404" pitchFamily="49" charset="0"/>
                <a:cs typeface="Courier New" panose="02070309020205020404" pitchFamily="49" charset="0"/>
              </a:rPr>
              <a:t>"role</a:t>
            </a:r>
            <a:r>
              <a:rPr lang="en-US"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loadbalancer</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node3</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ip-172-31-29-217.ec2.internal</a:t>
            </a:r>
          </a:p>
          <a:p>
            <a:r>
              <a:rPr lang="en-US" sz="2000" dirty="0">
                <a:latin typeface="Courier New" panose="02070309020205020404" pitchFamily="49" charset="0"/>
                <a:cs typeface="Courier New" panose="02070309020205020404" pitchFamily="49" charset="0"/>
              </a:rPr>
              <a:t>IP:          54.88.169.195</a:t>
            </a:r>
          </a:p>
          <a:p>
            <a:r>
              <a:rPr lang="en-US" sz="2000" dirty="0">
                <a:latin typeface="Courier New" panose="02070309020205020404" pitchFamily="49" charset="0"/>
                <a:cs typeface="Courier New" panose="02070309020205020404" pitchFamily="49" charset="0"/>
              </a:rPr>
              <a:t>Run List:    role[</a:t>
            </a:r>
            <a:r>
              <a:rPr lang="en-US" sz="2000" dirty="0" err="1" smtClean="0">
                <a:latin typeface="Courier New" panose="02070309020205020404" pitchFamily="49" charset="0"/>
                <a:cs typeface="Courier New" panose="02070309020205020404" pitchFamily="49" charset="0"/>
              </a:rPr>
              <a:t>loadbalancer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a:t>
            </a:r>
          </a:p>
          <a:p>
            <a:r>
              <a:rPr lang="en-US" sz="2000" dirty="0">
                <a:latin typeface="Courier New" panose="02070309020205020404" pitchFamily="49" charset="0"/>
                <a:cs typeface="Courier New" panose="02070309020205020404" pitchFamily="49" charset="0"/>
              </a:rPr>
              <a:t>Platform:    centos 6.7</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ec2-54-88-169-195.compute-1.amazonaws.com   - apache</a:t>
            </a:r>
          </a:p>
          <a:p>
            <a:r>
              <a:rPr lang="en-US" sz="2200" dirty="0">
                <a:latin typeface="Courier New" panose="02070309020205020404" pitchFamily="49" charset="0"/>
                <a:cs typeface="Courier New" panose="02070309020205020404" pitchFamily="49" charset="0"/>
              </a:rPr>
              <a:t>ec2-54-88-169-195.compute-1.amazonaws.com Compiling Cookbooks...</a:t>
            </a:r>
          </a:p>
          <a:p>
            <a:r>
              <a:rPr lang="en-US" sz="2200" dirty="0">
                <a:latin typeface="Courier New" panose="02070309020205020404" pitchFamily="49" charset="0"/>
                <a:cs typeface="Courier New" panose="02070309020205020404" pitchFamily="49" charset="0"/>
              </a:rPr>
              <a:t>ec2-54-88-169-195.compute-1.amazonaws.com Converging 3 resources</a:t>
            </a:r>
          </a:p>
          <a:p>
            <a:r>
              <a:rPr lang="en-US" sz="2200" dirty="0">
                <a:latin typeface="Courier New" panose="02070309020205020404" pitchFamily="49" charset="0"/>
                <a:cs typeface="Courier New" panose="02070309020205020404" pitchFamily="49" charset="0"/>
              </a:rPr>
              <a:t>ec2-54-88-169-195.compute-1.amazonaws.com Recipe: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::default</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yum_package</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install (up to date</a:t>
            </a:r>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p:txBody>
          <a:bodyPr/>
          <a:lstStyle/>
          <a:p>
            <a:r>
              <a:rPr lang="en-US" sz="2800" dirty="0" smtClean="0">
                <a:latin typeface="Courier New" panose="02070309020205020404" pitchFamily="49" charset="0"/>
                <a:cs typeface="Courier New" panose="02070309020205020404" pitchFamily="49" charset="0"/>
              </a:rPr>
              <a:t>$ knife </a:t>
            </a:r>
            <a:r>
              <a:rPr lang="en-US" sz="2800" dirty="0" err="1" smtClean="0">
                <a:latin typeface="Courier New" panose="02070309020205020404" pitchFamily="49" charset="0"/>
                <a:cs typeface="Courier New" panose="02070309020205020404" pitchFamily="49" charset="0"/>
              </a:rPr>
              <a:t>ssh</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a:t>
            </a:r>
            <a:r>
              <a:rPr lang="en-US" sz="2800" dirty="0" err="1" smtClean="0">
                <a:latin typeface="Courier New" panose="02070309020205020404" pitchFamily="49" charset="0"/>
                <a:cs typeface="Courier New" panose="02070309020205020404" pitchFamily="49" charset="0"/>
              </a:rPr>
              <a:t>role:loadbalancer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7" name="Rectangle 6"/>
          <p:cNvSpPr/>
          <p:nvPr/>
        </p:nvSpPr>
        <p:spPr bwMode="auto">
          <a:xfrm>
            <a:off x="3680573" y="1198333"/>
            <a:ext cx="4279724"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err="1" smtClean="0"/>
              <a:t>loadbalancer</a:t>
            </a:r>
            <a:r>
              <a:rPr lang="en-US" dirty="0" smtClean="0"/>
              <a:t> node </a:t>
            </a:r>
            <a:r>
              <a:rPr lang="en-US" dirty="0"/>
              <a:t>a "</a:t>
            </a:r>
            <a:r>
              <a:rPr lang="en-US" dirty="0" err="1"/>
              <a:t>loadbalancer</a:t>
            </a:r>
            <a:r>
              <a:rPr lang="en-US" dirty="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node2's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 Attributes</a:t>
            </a:r>
            <a:endParaRPr lang="en-US" dirty="0"/>
          </a:p>
        </p:txBody>
      </p:sp>
      <p:sp>
        <p:nvSpPr>
          <p:cNvPr id="3" name="Subtitle 2"/>
          <p:cNvSpPr>
            <a:spLocks noGrp="1"/>
          </p:cNvSpPr>
          <p:nvPr>
            <p:ph type="subTitle" idx="1"/>
          </p:nvPr>
        </p:nvSpPr>
        <p:spPr>
          <a:xfrm>
            <a:off x="3013753" y="3505071"/>
            <a:ext cx="10974132" cy="3329838"/>
          </a:xfrm>
        </p:spPr>
        <p:txBody>
          <a:bodyPr/>
          <a:lstStyle/>
          <a:p>
            <a:r>
              <a:rPr lang="en-US" dirty="0" smtClean="0"/>
              <a:t>If an attribute is set in a cookbook, and is also set in a role, then the role value wins!</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4401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p>
          <a:p>
            <a:pPr marL="918610" lvl="1" indent="-609585">
              <a:buFont typeface="Wingdings" panose="05000000000000000000" pitchFamily="2" charset="2"/>
              <a:buChar char="Ø"/>
            </a:pPr>
            <a:r>
              <a:rPr lang="en-US" dirty="0" smtClean="0"/>
              <a:t>Set attribute values within roles</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 Attributes</a:t>
            </a:r>
            <a:endParaRPr lang="en-US" dirty="0"/>
          </a:p>
        </p:txBody>
      </p:sp>
      <p:sp>
        <p:nvSpPr>
          <p:cNvPr id="3" name="Subtitle 2"/>
          <p:cNvSpPr>
            <a:spLocks noGrp="1"/>
          </p:cNvSpPr>
          <p:nvPr>
            <p:ph type="subTitle" idx="1"/>
          </p:nvPr>
        </p:nvSpPr>
        <p:spPr/>
        <p:txBody>
          <a:bodyPr/>
          <a:lstStyle/>
          <a:p>
            <a:endParaRPr lang="en-US" dirty="0"/>
          </a:p>
          <a:p>
            <a:r>
              <a:rPr lang="en-US" dirty="0" smtClean="0"/>
              <a:t>Lets set apache to listen on </a:t>
            </a:r>
            <a:r>
              <a:rPr lang="en-US" dirty="0" err="1" smtClean="0"/>
              <a:t>tcp</a:t>
            </a:r>
            <a:r>
              <a:rPr lang="en-US" dirty="0" smtClean="0"/>
              <a:t>/8181 instead of </a:t>
            </a:r>
            <a:r>
              <a:rPr lang="en-US" dirty="0" err="1" smtClean="0"/>
              <a:t>tcp</a:t>
            </a:r>
            <a:r>
              <a:rPr lang="en-US" dirty="0" smtClean="0"/>
              <a:t>/8080 via the role</a:t>
            </a:r>
            <a:endParaRPr lang="en-US" dirty="0"/>
          </a:p>
        </p:txBody>
      </p:sp>
      <p:sp>
        <p:nvSpPr>
          <p:cNvPr id="4" name="Footer Placeholder 3"/>
          <p:cNvSpPr>
            <a:spLocks noGrp="1"/>
          </p:cNvSpPr>
          <p:nvPr>
            <p:ph type="ftr" sz="quarter" idx="4294967295"/>
          </p:nvPr>
        </p:nvSpPr>
        <p:spPr>
          <a:xfrm>
            <a:off x="0" y="8578850"/>
            <a:ext cx="5683250" cy="508000"/>
          </a:xfrm>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048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961" y="3612955"/>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new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21</a:t>
            </a:fld>
            <a:endParaRPr lang="en-US" dirty="0"/>
          </a:p>
        </p:txBody>
      </p:sp>
      <p:cxnSp>
        <p:nvCxnSpPr>
          <p:cNvPr id="25" name="Straight Arrow Connector 24"/>
          <p:cNvCxnSpPr/>
          <p:nvPr/>
        </p:nvCxnSpPr>
        <p:spPr>
          <a:xfrm flipV="1">
            <a:off x="4414897" y="4100712"/>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6560845" y="4862781"/>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859" y="3544936"/>
            <a:ext cx="1636811" cy="1745180"/>
          </a:xfrm>
          <a:prstGeom prst="rect">
            <a:avLst/>
          </a:prstGeom>
        </p:spPr>
      </p:pic>
      <p:sp>
        <p:nvSpPr>
          <p:cNvPr id="42" name="Text Placeholder 2"/>
          <p:cNvSpPr txBox="1">
            <a:spLocks/>
          </p:cNvSpPr>
          <p:nvPr/>
        </p:nvSpPr>
        <p:spPr bwMode="white">
          <a:xfrm>
            <a:off x="2930445" y="4848227"/>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8207151" y="2961184"/>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3084" y="2131940"/>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1751619" y="3412064"/>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3084" y="5070152"/>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8246281" y="3940784"/>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1623019" y="6482969"/>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1156965" y="2712366"/>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/8181</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1156965" y="522043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/8181</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6173669" y="3902089"/>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20875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971636"/>
            <a:ext cx="14404273" cy="2886364"/>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4371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a:latin typeface="Courier New" panose="02070309020205020404" pitchFamily="49" charset="0"/>
                <a:cs typeface="Courier New" panose="02070309020205020404" pitchFamily="49" charset="0"/>
              </a:rPr>
              <a:t>loadbalancer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442582"/>
          </a:xfrm>
        </p:spPr>
        <p:txBody>
          <a:bodyPr/>
          <a:lstStyle/>
          <a:p>
            <a:r>
              <a:rPr lang="en-US" dirty="0" err="1">
                <a:latin typeface="Courier New" panose="02070309020205020404" pitchFamily="49" charset="0"/>
                <a:cs typeface="Courier New" panose="02070309020205020404" pitchFamily="49" charset="0"/>
              </a:rPr>
              <a:t>chef_type</a:t>
            </a:r>
            <a:r>
              <a:rPr lang="en-US" dirty="0">
                <a:latin typeface="Courier New" panose="02070309020205020404" pitchFamily="49" charset="0"/>
                <a:cs typeface="Courier New" panose="02070309020205020404" pitchFamily="49" charset="0"/>
              </a:rPr>
              <a:t>:           role</a:t>
            </a:r>
          </a:p>
          <a:p>
            <a:r>
              <a:rPr lang="en-US" dirty="0" err="1">
                <a:latin typeface="Courier New" panose="02070309020205020404" pitchFamily="49" charset="0"/>
                <a:cs typeface="Courier New" panose="02070309020205020404" pitchFamily="49" charset="0"/>
              </a:rPr>
              <a:t>default_attributes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apache:</a:t>
            </a:r>
          </a:p>
          <a:p>
            <a:r>
              <a:rPr lang="en-US" dirty="0">
                <a:latin typeface="Courier New" panose="02070309020205020404" pitchFamily="49" charset="0"/>
                <a:cs typeface="Courier New" panose="02070309020205020404" pitchFamily="49" charset="0"/>
              </a:rPr>
              <a:t>    port: 8181</a:t>
            </a:r>
          </a:p>
          <a:p>
            <a:r>
              <a:rPr lang="en-US" dirty="0">
                <a:latin typeface="Courier New" panose="02070309020205020404" pitchFamily="49" charset="0"/>
                <a:cs typeface="Courier New" panose="02070309020205020404" pitchFamily="49" charset="0"/>
              </a:rPr>
              <a:t>description:         Web Server</a:t>
            </a:r>
          </a:p>
          <a:p>
            <a:r>
              <a:rPr lang="en-US" dirty="0" err="1">
                <a:latin typeface="Courier New" panose="02070309020205020404" pitchFamily="49" charset="0"/>
                <a:cs typeface="Courier New" panose="02070309020205020404" pitchFamily="49" charset="0"/>
              </a:rPr>
              <a:t>env_run_lists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json_class</a:t>
            </a:r>
            <a:r>
              <a:rPr lang="en-US" dirty="0">
                <a:latin typeface="Courier New" panose="02070309020205020404" pitchFamily="49" charset="0"/>
                <a:cs typeface="Courier New" panose="02070309020205020404" pitchFamily="49" charset="0"/>
              </a:rPr>
              <a:t>:          Chef::Role</a:t>
            </a:r>
          </a:p>
          <a:p>
            <a:r>
              <a:rPr lang="en-US" dirty="0">
                <a:latin typeface="Courier New" panose="02070309020205020404" pitchFamily="49" charset="0"/>
                <a:cs typeface="Courier New" panose="02070309020205020404" pitchFamily="49" charset="0"/>
              </a:rPr>
              <a:t>name:                web</a:t>
            </a:r>
          </a:p>
          <a:p>
            <a:r>
              <a:rPr lang="en-US" dirty="0" err="1">
                <a:latin typeface="Courier New" panose="02070309020205020404" pitchFamily="49" charset="0"/>
                <a:cs typeface="Courier New" panose="02070309020205020404" pitchFamily="49" charset="0"/>
              </a:rPr>
              <a:t>override_attributes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node2's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node2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-54-84-233-7.compute-1.amazonaws.com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2/6 resources updated in 9.758669459 seconds</a:t>
            </a:r>
          </a:p>
          <a:p>
            <a:r>
              <a:rPr lang="en-US" sz="2200" dirty="0">
                <a:latin typeface="Courier New" panose="02070309020205020404" pitchFamily="49" charset="0"/>
                <a:cs typeface="Courier New" panose="02070309020205020404" pitchFamily="49" charset="0"/>
              </a:rPr>
              <a:t>ec2-54-88-185-159.compute-1.amazonaws.com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restart</a:t>
            </a:r>
          </a:p>
          <a:p>
            <a:r>
              <a:rPr lang="en-US" sz="2200" dirty="0">
                <a:latin typeface="Courier New" panose="02070309020205020404" pitchFamily="49" charset="0"/>
                <a:cs typeface="Courier New" panose="02070309020205020404" pitchFamily="49" charset="0"/>
              </a:rPr>
              <a:t>ec2-54-88-185-159.compute-1.amazonaws.com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ec2-54-88-185-159.compute-1.amazonaws.com</a:t>
            </a:r>
          </a:p>
          <a:p>
            <a:r>
              <a:rPr lang="en-US" sz="2200" dirty="0">
                <a:latin typeface="Courier New" panose="02070309020205020404" pitchFamily="49" charset="0"/>
                <a:cs typeface="Courier New" panose="02070309020205020404" pitchFamily="49" charset="0"/>
              </a:rPr>
              <a:t>ec2-54-88-185-159.compute-1.amazonaws.com Running handlers:</a:t>
            </a:r>
          </a:p>
          <a:p>
            <a:r>
              <a:rPr lang="en-US" sz="2200" dirty="0">
                <a:latin typeface="Courier New" panose="02070309020205020404" pitchFamily="49" charset="0"/>
                <a:cs typeface="Courier New" panose="02070309020205020404" pitchFamily="49" charset="0"/>
              </a:rPr>
              <a:t>ec2-54-88-185-159.compute-1.amazonaws.com Running handlers complete</a:t>
            </a:r>
          </a:p>
          <a:p>
            <a:r>
              <a:rPr lang="en-US" sz="2200" dirty="0">
                <a:latin typeface="Courier New" panose="02070309020205020404" pitchFamily="49" charset="0"/>
                <a:cs typeface="Courier New" panose="02070309020205020404" pitchFamily="49" charset="0"/>
              </a:rPr>
              <a:t>ec2-54-88-185-159.compute-1.amazonaws.com Chef Client finished, 2/6 resources updated in 10.349332394 seconds</a:t>
            </a: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29241" y="300181"/>
            <a:ext cx="6531303" cy="3892393"/>
          </a:xfrm>
          <a:prstGeom prst="rect">
            <a:avLst/>
          </a:prstGeom>
          <a:ln w="25400">
            <a:solidFill>
              <a:schemeClr val="tx1"/>
            </a:solidFill>
          </a:ln>
        </p:spPr>
      </p:pic>
      <p:pic>
        <p:nvPicPr>
          <p:cNvPr id="3" name="Picture 2"/>
          <p:cNvPicPr>
            <a:picLocks noChangeAspect="1"/>
          </p:cNvPicPr>
          <p:nvPr/>
        </p:nvPicPr>
        <p:blipFill>
          <a:blip r:embed="rId4"/>
          <a:stretch>
            <a:fillRect/>
          </a:stretch>
        </p:blipFill>
        <p:spPr>
          <a:xfrm>
            <a:off x="812585" y="4213098"/>
            <a:ext cx="6530326" cy="3891811"/>
          </a:xfrm>
          <a:prstGeom prst="rect">
            <a:avLst/>
          </a:prstGeom>
          <a:ln w="25400">
            <a:solidFill>
              <a:schemeClr val="tx1"/>
            </a:solidFill>
          </a:ln>
        </p:spPr>
      </p:pic>
      <p:pic>
        <p:nvPicPr>
          <p:cNvPr id="5" name="Picture 4"/>
          <p:cNvPicPr>
            <a:picLocks noChangeAspect="1"/>
          </p:cNvPicPr>
          <p:nvPr/>
        </p:nvPicPr>
        <p:blipFill>
          <a:blip r:embed="rId5"/>
          <a:stretch>
            <a:fillRect/>
          </a:stretch>
        </p:blipFill>
        <p:spPr>
          <a:xfrm>
            <a:off x="7735454" y="4195838"/>
            <a:ext cx="6481796" cy="3862889"/>
          </a:xfrm>
          <a:prstGeom prst="rect">
            <a:avLst/>
          </a:prstGeom>
          <a:ln w="25400">
            <a:solidFill>
              <a:schemeClr val="tx1"/>
            </a:solidFill>
          </a:ln>
        </p:spPr>
      </p:pic>
      <p:sp>
        <p:nvSpPr>
          <p:cNvPr id="9" name="TextBox 8"/>
          <p:cNvSpPr txBox="1"/>
          <p:nvPr/>
        </p:nvSpPr>
        <p:spPr bwMode="white">
          <a:xfrm>
            <a:off x="11574200" y="1033478"/>
            <a:ext cx="4385256" cy="2400657"/>
          </a:xfrm>
          <a:prstGeom prst="rect">
            <a:avLst/>
          </a:prstGeom>
        </p:spPr>
        <p:txBody>
          <a:bodyPr vert="horz" wrap="square" lIns="91440" tIns="91440" rIns="91440" bIns="91440" rtlCol="0">
            <a:spAutoFit/>
          </a:bodyPr>
          <a:lstStyle/>
          <a:p>
            <a:r>
              <a:rPr lang="en-US" sz="3600" dirty="0" smtClean="0">
                <a:solidFill>
                  <a:schemeClr val="accent1"/>
                </a:solidFill>
              </a:rPr>
              <a:t>We still need to configure our load balancer to pick up new apache port</a:t>
            </a:r>
          </a:p>
        </p:txBody>
      </p:sp>
    </p:spTree>
    <p:extLst>
      <p:ext uri="{BB962C8B-B14F-4D97-AF65-F5344CB8AC3E}">
        <p14:creationId xmlns:p14="http://schemas.microsoft.com/office/powerpoint/2010/main" val="11107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loadbalancer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r>
              <a:rPr lang="en-US" sz="4000" dirty="0" err="1">
                <a:latin typeface="Courier New" panose="02070309020205020404" pitchFamily="49" charset="0"/>
                <a:cs typeface="Courier New" panose="02070309020205020404" pitchFamily="49" charset="0"/>
              </a:rPr>
              <a:t>default_attributes</a:t>
            </a:r>
            <a:r>
              <a:rPr lang="en-US" sz="4000" dirty="0">
                <a:latin typeface="Courier New" panose="02070309020205020404" pitchFamily="49" charset="0"/>
                <a:cs typeface="Courier New" panose="02070309020205020404" pitchFamily="49" charset="0"/>
              </a:rPr>
              <a:t>({</a:t>
            </a:r>
          </a:p>
          <a:p>
            <a:r>
              <a:rPr lang="de-DE" sz="4000" dirty="0">
                <a:latin typeface="Courier New" panose="02070309020205020404" pitchFamily="49" charset="0"/>
                <a:cs typeface="Courier New" panose="02070309020205020404" pitchFamily="49" charset="0"/>
              </a:rPr>
              <a:t>  "</a:t>
            </a:r>
            <a:r>
              <a:rPr lang="de-DE" sz="4000" dirty="0" err="1">
                <a:latin typeface="Courier New" panose="02070309020205020404" pitchFamily="49" charset="0"/>
                <a:cs typeface="Courier New" panose="02070309020205020404" pitchFamily="49" charset="0"/>
              </a:rPr>
              <a:t>apache</a:t>
            </a:r>
            <a:r>
              <a:rPr lang="de-DE" sz="4000" dirty="0">
                <a:latin typeface="Courier New" panose="02070309020205020404" pitchFamily="49" charset="0"/>
                <a:cs typeface="Courier New" panose="02070309020205020404" pitchFamily="49" charset="0"/>
              </a:rPr>
              <a:t>" =&gt; {</a:t>
            </a:r>
            <a:endParaRPr lang="tr-TR" sz="4000" dirty="0">
              <a:latin typeface="Courier New" panose="02070309020205020404" pitchFamily="49" charset="0"/>
              <a:cs typeface="Courier New" panose="02070309020205020404" pitchFamily="49" charset="0"/>
            </a:endParaRPr>
          </a:p>
          <a:p>
            <a:r>
              <a:rPr lang="tr-TR" sz="4000" dirty="0">
                <a:latin typeface="Courier New" panose="02070309020205020404" pitchFamily="49" charset="0"/>
                <a:cs typeface="Courier New" panose="02070309020205020404" pitchFamily="49" charset="0"/>
              </a:rPr>
              <a:t>        "port" =&gt; 8181</a:t>
            </a:r>
          </a:p>
          <a:p>
            <a:r>
              <a:rPr lang="tr-TR" sz="4000" dirty="0">
                <a:latin typeface="Courier New" panose="02070309020205020404" pitchFamily="49" charset="0"/>
                <a:cs typeface="Courier New" panose="02070309020205020404" pitchFamily="49" charset="0"/>
              </a:rPr>
              <a:t>      }</a:t>
            </a:r>
          </a:p>
          <a:p>
            <a:r>
              <a:rPr lang="tr-TR" sz="4000" dirty="0">
                <a:latin typeface="Courier New" panose="02070309020205020404" pitchFamily="49" charset="0"/>
                <a:cs typeface="Courier New" panose="02070309020205020404" pitchFamily="49" charset="0"/>
              </a:rPr>
              <a:t>}</a:t>
            </a:r>
            <a:r>
              <a:rPr lang="tr-TR"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a:t>
            </a:r>
            <a:r>
              <a:rPr lang="en-US" sz="4200" dirty="0">
                <a:latin typeface="Courier New" panose="02070309020205020404" pitchFamily="49" charset="0"/>
                <a:cs typeface="Courier New" panose="02070309020205020404" pitchFamily="49" charset="0"/>
              </a:rPr>
              <a:t>roles/</a:t>
            </a:r>
            <a:r>
              <a:rPr lang="en-US" sz="4200" dirty="0" err="1">
                <a:latin typeface="Courier New" panose="02070309020205020404" pitchFamily="49" charset="0"/>
                <a:cs typeface="Courier New" panose="02070309020205020404" pitchFamily="49" charset="0"/>
              </a:rPr>
              <a:t>loadbalancer.rb</a:t>
            </a:r>
            <a:endParaRPr lang="en-US" sz="4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
        <p:nvSpPr>
          <p:cNvPr id="8" name="Text Placeholder 6"/>
          <p:cNvSpPr>
            <a:spLocks noGrp="1"/>
          </p:cNvSpPr>
          <p:nvPr>
            <p:ph type="body" sz="quarter" idx="13"/>
          </p:nvPr>
        </p:nvSpPr>
        <p:spPr>
          <a:xfrm>
            <a:off x="1135042" y="4288964"/>
            <a:ext cx="14404273" cy="3407660"/>
          </a:xfrm>
        </p:spPr>
        <p:txBody>
          <a:bodyPr/>
          <a:lstStyle/>
          <a:p>
            <a:endParaRPr lang="en-US" dirty="0"/>
          </a:p>
        </p:txBody>
      </p:sp>
    </p:spTree>
    <p:extLst>
      <p:ext uri="{BB962C8B-B14F-4D97-AF65-F5344CB8AC3E}">
        <p14:creationId xmlns:p14="http://schemas.microsoft.com/office/powerpoint/2010/main" val="37525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a:latin typeface="Courier New" panose="02070309020205020404" pitchFamily="49" charset="0"/>
                <a:cs typeface="Courier New" panose="02070309020205020404" pitchFamily="49" charset="0"/>
              </a:rPr>
              <a:t>loadbalancer</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1808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000" dirty="0" smtClean="0">
                <a:latin typeface="Courier New" panose="02070309020205020404" pitchFamily="49" charset="0"/>
                <a:cs typeface="Courier New" panose="02070309020205020404" pitchFamily="49" charset="0"/>
              </a:rPr>
              <a:t>ec2</a:t>
            </a:r>
            <a:r>
              <a:rPr lang="en-US" sz="2000" dirty="0">
                <a:latin typeface="Courier New" panose="02070309020205020404" pitchFamily="49" charset="0"/>
                <a:cs typeface="Courier New" panose="02070309020205020404" pitchFamily="49" charset="0"/>
              </a:rPr>
              <a:t>-54-88-169-195.compute-1.amazonaws.com     -    server app1 54.84.233.7:8080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app0 54.88.185.159:8181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app1 54.84.233.7:8181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restart</a:t>
            </a:r>
          </a:p>
          <a:p>
            <a:r>
              <a:rPr lang="en-US" sz="2000" dirty="0">
                <a:latin typeface="Courier New" panose="02070309020205020404" pitchFamily="49" charset="0"/>
                <a:cs typeface="Courier New" panose="02070309020205020404" pitchFamily="49" charset="0"/>
              </a:rPr>
              <a:t>ec2-54-88-169-195.compute-1.amazonaws.com     - restart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ec2-54-88-169-195.compute-1.amazonaws.com</a:t>
            </a:r>
          </a:p>
          <a:p>
            <a:r>
              <a:rPr lang="en-US" sz="2000" dirty="0">
                <a:latin typeface="Courier New" panose="02070309020205020404" pitchFamily="49" charset="0"/>
                <a:cs typeface="Courier New" panose="02070309020205020404" pitchFamily="49" charset="0"/>
              </a:rPr>
              <a:t>ec2-54-88-169-195.compute-1.amazonaws.com Running handlers:</a:t>
            </a:r>
          </a:p>
          <a:p>
            <a:r>
              <a:rPr lang="en-US" sz="2000" dirty="0">
                <a:latin typeface="Courier New" panose="02070309020205020404" pitchFamily="49" charset="0"/>
                <a:cs typeface="Courier New" panose="02070309020205020404" pitchFamily="49" charset="0"/>
              </a:rPr>
              <a:t>ec2-54-88-169-195.compute-1.amazonaws.com Running handlers complete</a:t>
            </a:r>
          </a:p>
          <a:p>
            <a:r>
              <a:rPr lang="en-US" sz="2000" dirty="0">
                <a:latin typeface="Courier New" panose="02070309020205020404" pitchFamily="49" charset="0"/>
                <a:cs typeface="Courier New" panose="02070309020205020404" pitchFamily="49" charset="0"/>
              </a:rPr>
              <a:t>ec2-54-88-169-195.compute-1.amazonaws.com Chef Client finished, 2/5 resources updated in 9.831407575 seconds</a:t>
            </a:r>
          </a:p>
        </p:txBody>
      </p:sp>
      <p:sp>
        <p:nvSpPr>
          <p:cNvPr id="3" name="Title 2"/>
          <p:cNvSpPr>
            <a:spLocks noGrp="1"/>
          </p:cNvSpPr>
          <p:nvPr>
            <p:ph type="title"/>
          </p:nvPr>
        </p:nvSpPr>
        <p:spPr/>
        <p:txBody>
          <a:bodyPr/>
          <a:lstStyle/>
          <a:p>
            <a:r>
              <a:rPr lang="en-US" dirty="0" smtClean="0"/>
              <a:t>Lab: Converge Load Balancer node</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dirty="0">
                <a:latin typeface="Courier New" panose="02070309020205020404" pitchFamily="49" charset="0"/>
                <a:cs typeface="Courier New" panose="02070309020205020404" pitchFamily="49" charset="0"/>
              </a:rPr>
              <a:t>$ knife </a:t>
            </a:r>
            <a:r>
              <a:rPr lang="en-US" sz="2800" dirty="0" err="1">
                <a:latin typeface="Courier New" panose="02070309020205020404" pitchFamily="49" charset="0"/>
                <a:cs typeface="Courier New" panose="02070309020205020404" pitchFamily="49" charset="0"/>
              </a:rPr>
              <a:t>ssh</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role:loadbalancer</a:t>
            </a:r>
            <a:r>
              <a:rPr lang="en-US" sz="2800" dirty="0">
                <a:latin typeface="Courier New" panose="02070309020205020404" pitchFamily="49" charset="0"/>
                <a:cs typeface="Courier New" panose="02070309020205020404" pitchFamily="49" charset="0"/>
              </a:rPr>
              <a:t>" -x USER -P </a:t>
            </a:r>
            <a:r>
              <a:rPr lang="en-US" sz="2800" dirty="0" smtClean="0">
                <a:latin typeface="Courier New" panose="02070309020205020404" pitchFamily="49" charset="0"/>
                <a:cs typeface="Courier New" panose="02070309020205020404" pitchFamily="49" charset="0"/>
              </a:rPr>
              <a:t>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
        <p:nvSpPr>
          <p:cNvPr id="7" name="Rectangle 6"/>
          <p:cNvSpPr/>
          <p:nvPr/>
        </p:nvSpPr>
        <p:spPr bwMode="auto">
          <a:xfrm>
            <a:off x="3680573" y="1198333"/>
            <a:ext cx="4279724"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574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2585" y="4213098"/>
            <a:ext cx="6530326" cy="3891811"/>
          </a:xfrm>
          <a:prstGeom prst="rect">
            <a:avLst/>
          </a:prstGeom>
          <a:ln w="25400">
            <a:solidFill>
              <a:schemeClr val="tx1"/>
            </a:solidFill>
          </a:ln>
        </p:spPr>
      </p:pic>
      <p:pic>
        <p:nvPicPr>
          <p:cNvPr id="11" name="Picture 10"/>
          <p:cNvPicPr>
            <a:picLocks noChangeAspect="1"/>
          </p:cNvPicPr>
          <p:nvPr/>
        </p:nvPicPr>
        <p:blipFill>
          <a:blip r:embed="rId4"/>
          <a:stretch>
            <a:fillRect/>
          </a:stretch>
        </p:blipFill>
        <p:spPr>
          <a:xfrm>
            <a:off x="7735454" y="4195838"/>
            <a:ext cx="6481796" cy="3862889"/>
          </a:xfrm>
          <a:prstGeom prst="rect">
            <a:avLst/>
          </a:prstGeom>
          <a:ln w="25400">
            <a:solidFill>
              <a:schemeClr val="tx1"/>
            </a:solidFill>
          </a:ln>
        </p:spPr>
      </p:pic>
      <p:pic>
        <p:nvPicPr>
          <p:cNvPr id="3" name="Picture 2"/>
          <p:cNvPicPr>
            <a:picLocks noChangeAspect="1"/>
          </p:cNvPicPr>
          <p:nvPr/>
        </p:nvPicPr>
        <p:blipFill>
          <a:blip r:embed="rId5"/>
          <a:stretch>
            <a:fillRect/>
          </a:stretch>
        </p:blipFill>
        <p:spPr>
          <a:xfrm>
            <a:off x="5039066" y="285244"/>
            <a:ext cx="6577201" cy="3919746"/>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124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err="1"/>
              <a:t>loadbalancer</a:t>
            </a:r>
            <a:r>
              <a:rPr lang="en-US" dirty="0"/>
              <a:t> node a "</a:t>
            </a:r>
            <a:r>
              <a:rPr lang="en-US" dirty="0" err="1"/>
              <a:t>loadbalancer</a:t>
            </a:r>
            <a:r>
              <a:rPr lang="en-US" dirty="0"/>
              <a:t>" </a:t>
            </a:r>
            <a:r>
              <a:rPr lang="en-US" dirty="0" smtClean="0"/>
              <a:t>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Tree>
    <p:extLst>
      <p:ext uri="{BB962C8B-B14F-4D97-AF65-F5344CB8AC3E}">
        <p14:creationId xmlns:p14="http://schemas.microsoft.com/office/powerpoint/2010/main" val="1765255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1940872" cy="4597092"/>
          </a:xfrm>
        </p:spPr>
        <p:txBody>
          <a:bodyPr>
            <a:normAutofit lnSpcReduction="10000"/>
          </a:bodyPr>
          <a:lstStyle/>
          <a:p>
            <a:r>
              <a:rPr lang="en-US" dirty="0" smtClean="0"/>
              <a:t>What are the benefits of using roles? What are the drawbacks?</a:t>
            </a:r>
          </a:p>
          <a:p>
            <a:endParaRPr lang="en-US" dirty="0"/>
          </a:p>
          <a:p>
            <a:r>
              <a:rPr lang="en-US" dirty="0" smtClean="0"/>
              <a:t>Roles can contain roles. How many of these nested roles would make sense</a:t>
            </a:r>
            <a:r>
              <a:rPr lang="en-US" dirty="0" smtClean="0"/>
              <a:t>?</a:t>
            </a:r>
          </a:p>
          <a:p>
            <a:endParaRPr lang="en-US" dirty="0"/>
          </a:p>
          <a:p>
            <a:r>
              <a:rPr lang="en-US" dirty="0" smtClean="0"/>
              <a:t>Roles are not version controlled – can you think of another </a:t>
            </a:r>
            <a:r>
              <a:rPr lang="en-US" smtClean="0"/>
              <a:t>way around this</a:t>
            </a:r>
            <a:r>
              <a:rPr lang="en-US" dirty="0" smtClean="0"/>
              <a:t>?</a:t>
            </a:r>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smtClean="0"/>
              <a:t>You </a:t>
            </a:r>
            <a:r>
              <a:rPr lang="en-US" dirty="0"/>
              <a:t>assign a role to a node </a:t>
            </a:r>
            <a:r>
              <a:rPr lang="en-US" dirty="0" smtClean="0"/>
              <a:t>in </a:t>
            </a:r>
            <a:r>
              <a:rPr lang="en-US" dirty="0"/>
              <a:t>its run list. </a:t>
            </a:r>
            <a:endParaRPr lang="en-US" dirty="0" smtClean="0"/>
          </a:p>
          <a:p>
            <a:endParaRPr lang="en-US" dirty="0"/>
          </a:p>
          <a:p>
            <a:r>
              <a:rPr lang="en-US" dirty="0" smtClean="0"/>
              <a:t>This </a:t>
            </a:r>
            <a:r>
              <a:rPr lang="en-US" dirty="0"/>
              <a:t>allows </a:t>
            </a:r>
            <a:r>
              <a:rPr lang="en-US" dirty="0" smtClean="0"/>
              <a:t>you to </a:t>
            </a:r>
            <a:r>
              <a:rPr lang="en-US" dirty="0"/>
              <a:t>configure </a:t>
            </a:r>
            <a:r>
              <a:rPr lang="en-US" dirty="0" smtClean="0"/>
              <a:t>many similar nodes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err="1" smtClean="0"/>
              <a:t>loadbalancer</a:t>
            </a:r>
            <a:r>
              <a:rPr lang="en-US" dirty="0" smtClean="0"/>
              <a:t> node </a:t>
            </a:r>
            <a:r>
              <a:rPr lang="en-US" dirty="0"/>
              <a:t>a "</a:t>
            </a:r>
            <a:r>
              <a:rPr lang="en-US" dirty="0" err="1"/>
              <a:t>loadbalancer</a:t>
            </a:r>
            <a:r>
              <a:rPr lang="en-US" dirty="0"/>
              <a:t>" </a:t>
            </a:r>
            <a:r>
              <a:rPr lang="en-US" dirty="0" smtClean="0"/>
              <a:t>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loadbalancer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load 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a:t>
            </a:r>
            <a:r>
              <a:rPr lang="en-US" sz="4200" dirty="0">
                <a:latin typeface="Courier New" panose="02070309020205020404" pitchFamily="49" charset="0"/>
                <a:cs typeface="Courier New" panose="02070309020205020404" pitchFamily="49" charset="0"/>
              </a:rPr>
              <a:t>roles/</a:t>
            </a:r>
            <a:r>
              <a:rPr lang="en-US" sz="4200" dirty="0" err="1">
                <a:latin typeface="Courier New" panose="02070309020205020404" pitchFamily="49" charset="0"/>
                <a:cs typeface="Courier New" panose="02070309020205020404" pitchFamily="49" charset="0"/>
              </a:rPr>
              <a:t>loadbalancer.rb</a:t>
            </a:r>
            <a:endParaRPr lang="en-US" sz="4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19985</TotalTime>
  <Words>3947</Words>
  <Application>Microsoft Macintosh PowerPoint</Application>
  <PresentationFormat>Custom</PresentationFormat>
  <Paragraphs>411</Paragraphs>
  <Slides>38</Slides>
  <Notes>34</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loadbalancer.rb</vt:lpstr>
      <vt:lpstr>GE: Upload it to the Chef Server</vt:lpstr>
      <vt:lpstr>GE: Validate Chef Server Received It</vt:lpstr>
      <vt:lpstr>GE: View Details of the Role</vt:lpstr>
      <vt:lpstr>GE: Set the loadbalancer role to node3</vt:lpstr>
      <vt:lpstr>GE: Verify the Run List</vt:lpstr>
      <vt:lpstr>GE: Converge All the load balancer Nodes</vt:lpstr>
      <vt:lpstr>Roles for Everyone</vt:lpstr>
      <vt:lpstr>Lab: Define a Web Role</vt:lpstr>
      <vt:lpstr>Lab: Create the web.rb File </vt:lpstr>
      <vt:lpstr>Role Attributes</vt:lpstr>
      <vt:lpstr>GE: Role Attributes</vt:lpstr>
      <vt:lpstr>Our new topology</vt:lpstr>
      <vt:lpstr>Lab: Create the web.rb File </vt:lpstr>
      <vt:lpstr>Lab: Upload the web.rb File</vt:lpstr>
      <vt:lpstr>Lab: Verify the Role on the Chef Server  </vt:lpstr>
      <vt:lpstr>Lab: Verify Specific Information About the Role</vt:lpstr>
      <vt:lpstr>Lab: Set node1's Run List </vt:lpstr>
      <vt:lpstr>Lab: Set node2's Run List </vt:lpstr>
      <vt:lpstr>Lab: Converge All Web Nodes</vt:lpstr>
      <vt:lpstr>PowerPoint Presentation</vt:lpstr>
      <vt:lpstr>GE: Create the proxy.rb</vt:lpstr>
      <vt:lpstr>GE: Upload it to the Chef Server</vt:lpstr>
      <vt:lpstr>Lab: Converge Load Balancer node</vt:lpstr>
      <vt:lpstr>PowerPoint Presentation</vt:lpstr>
      <vt:lpstr>Roles for Everyone</vt:lpstr>
      <vt:lpstr>Default Attribute Precedence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2022</cp:revision>
  <cp:lastPrinted>2016-01-11T14:26:06Z</cp:lastPrinted>
  <dcterms:created xsi:type="dcterms:W3CDTF">2012-09-13T17:36:07Z</dcterms:created>
  <dcterms:modified xsi:type="dcterms:W3CDTF">2016-01-13T15:15:49Z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